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38"/>
  </p:notesMasterIdLst>
  <p:sldIdLst>
    <p:sldId id="257" r:id="rId4"/>
    <p:sldId id="289" r:id="rId5"/>
    <p:sldId id="278" r:id="rId6"/>
    <p:sldId id="260" r:id="rId7"/>
    <p:sldId id="287" r:id="rId8"/>
    <p:sldId id="286" r:id="rId9"/>
    <p:sldId id="277" r:id="rId10"/>
    <p:sldId id="279" r:id="rId11"/>
    <p:sldId id="280" r:id="rId12"/>
    <p:sldId id="281" r:id="rId13"/>
    <p:sldId id="285" r:id="rId14"/>
    <p:sldId id="284" r:id="rId15"/>
    <p:sldId id="288" r:id="rId16"/>
    <p:sldId id="283" r:id="rId17"/>
    <p:sldId id="275" r:id="rId18"/>
    <p:sldId id="296" r:id="rId19"/>
    <p:sldId id="290" r:id="rId20"/>
    <p:sldId id="291" r:id="rId21"/>
    <p:sldId id="293" r:id="rId22"/>
    <p:sldId id="294" r:id="rId23"/>
    <p:sldId id="295" r:id="rId24"/>
    <p:sldId id="263" r:id="rId25"/>
    <p:sldId id="264" r:id="rId26"/>
    <p:sldId id="265" r:id="rId27"/>
    <p:sldId id="266" r:id="rId28"/>
    <p:sldId id="267" r:id="rId29"/>
    <p:sldId id="268" r:id="rId30"/>
    <p:sldId id="292" r:id="rId31"/>
    <p:sldId id="276" r:id="rId32"/>
    <p:sldId id="269" r:id="rId33"/>
    <p:sldId id="270" r:id="rId34"/>
    <p:sldId id="271" r:id="rId35"/>
    <p:sldId id="272" r:id="rId36"/>
    <p:sldId id="273" r:id="rId37"/>
  </p:sldIdLst>
  <p:sldSz cx="12192000" cy="6858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libri Light" panose="020F0302020204030204" pitchFamily="34" charset="0"/>
      <p:regular r:id="rId43"/>
      <p:italic r:id="rId44"/>
    </p:embeddedFont>
    <p:embeddedFont>
      <p:font typeface="Consolas" panose="020B0609020204030204" pitchFamily="49" charset="0"/>
      <p:regular r:id="rId45"/>
      <p:bold r:id="rId46"/>
      <p:italic r:id="rId47"/>
      <p:boldItalic r:id="rId48"/>
    </p:embeddedFont>
    <p:embeddedFont>
      <p:font typeface="Open Sans" panose="020B0604020202020204" charset="0"/>
      <p:regular r:id="rId49"/>
      <p:bold r:id="rId50"/>
      <p:italic r:id="rId51"/>
      <p:boldItalic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9" d="100"/>
          <a:sy n="159" d="100"/>
        </p:scale>
        <p:origin x="3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font" Target="fonts/font1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7.xml"/><Relationship Id="rId41" Type="http://schemas.openxmlformats.org/officeDocument/2006/relationships/font" Target="fonts/font3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1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17" Type="http://schemas.openxmlformats.org/officeDocument/2006/relationships/image" Target="../media/image54.sv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5" Type="http://schemas.openxmlformats.org/officeDocument/2006/relationships/image" Target="../media/image52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22.svg"/><Relationship Id="rId3" Type="http://schemas.openxmlformats.org/officeDocument/2006/relationships/image" Target="../media/image36.svg"/><Relationship Id="rId7" Type="http://schemas.openxmlformats.org/officeDocument/2006/relationships/image" Target="../media/image20.svg"/><Relationship Id="rId12" Type="http://schemas.openxmlformats.org/officeDocument/2006/relationships/image" Target="../media/image21.png"/><Relationship Id="rId17" Type="http://schemas.openxmlformats.org/officeDocument/2006/relationships/image" Target="../media/image64.svg"/><Relationship Id="rId2" Type="http://schemas.openxmlformats.org/officeDocument/2006/relationships/image" Target="../media/image35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11" Type="http://schemas.openxmlformats.org/officeDocument/2006/relationships/image" Target="../media/image60.svg"/><Relationship Id="rId5" Type="http://schemas.openxmlformats.org/officeDocument/2006/relationships/image" Target="../media/image56.svg"/><Relationship Id="rId15" Type="http://schemas.openxmlformats.org/officeDocument/2006/relationships/image" Target="../media/image62.svg"/><Relationship Id="rId10" Type="http://schemas.openxmlformats.org/officeDocument/2006/relationships/image" Target="../media/image59.png"/><Relationship Id="rId4" Type="http://schemas.openxmlformats.org/officeDocument/2006/relationships/image" Target="../media/image55.png"/><Relationship Id="rId9" Type="http://schemas.openxmlformats.org/officeDocument/2006/relationships/image" Target="../media/image58.svg"/><Relationship Id="rId1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4.svg"/><Relationship Id="rId3" Type="http://schemas.openxmlformats.org/officeDocument/2006/relationships/image" Target="../media/image66.svg"/><Relationship Id="rId7" Type="http://schemas.openxmlformats.org/officeDocument/2006/relationships/image" Target="../media/image68.svg"/><Relationship Id="rId12" Type="http://schemas.openxmlformats.org/officeDocument/2006/relationships/image" Target="../media/image3.png"/><Relationship Id="rId17" Type="http://schemas.openxmlformats.org/officeDocument/2006/relationships/image" Target="../media/image76.svg"/><Relationship Id="rId2" Type="http://schemas.openxmlformats.org/officeDocument/2006/relationships/image" Target="../media/image65.pn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7.png"/><Relationship Id="rId11" Type="http://schemas.openxmlformats.org/officeDocument/2006/relationships/image" Target="../media/image72.svg"/><Relationship Id="rId5" Type="http://schemas.openxmlformats.org/officeDocument/2006/relationships/image" Target="../media/image32.svg"/><Relationship Id="rId15" Type="http://schemas.openxmlformats.org/officeDocument/2006/relationships/image" Target="../media/image74.svg"/><Relationship Id="rId10" Type="http://schemas.openxmlformats.org/officeDocument/2006/relationships/image" Target="../media/image71.png"/><Relationship Id="rId4" Type="http://schemas.openxmlformats.org/officeDocument/2006/relationships/image" Target="../media/image31.png"/><Relationship Id="rId9" Type="http://schemas.openxmlformats.org/officeDocument/2006/relationships/image" Target="../media/image70.svg"/><Relationship Id="rId1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8.svg"/><Relationship Id="rId3" Type="http://schemas.openxmlformats.org/officeDocument/2006/relationships/image" Target="../media/image78.svg"/><Relationship Id="rId7" Type="http://schemas.openxmlformats.org/officeDocument/2006/relationships/image" Target="../media/image30.svg"/><Relationship Id="rId12" Type="http://schemas.openxmlformats.org/officeDocument/2006/relationships/image" Target="../media/image17.png"/><Relationship Id="rId17" Type="http://schemas.openxmlformats.org/officeDocument/2006/relationships/image" Target="../media/image80.svg"/><Relationship Id="rId2" Type="http://schemas.openxmlformats.org/officeDocument/2006/relationships/image" Target="../media/image77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11" Type="http://schemas.openxmlformats.org/officeDocument/2006/relationships/image" Target="../media/image12.svg"/><Relationship Id="rId5" Type="http://schemas.openxmlformats.org/officeDocument/2006/relationships/image" Target="../media/image34.svg"/><Relationship Id="rId15" Type="http://schemas.openxmlformats.org/officeDocument/2006/relationships/image" Target="../media/image24.svg"/><Relationship Id="rId10" Type="http://schemas.openxmlformats.org/officeDocument/2006/relationships/image" Target="../media/image11.png"/><Relationship Id="rId4" Type="http://schemas.openxmlformats.org/officeDocument/2006/relationships/image" Target="../media/image33.png"/><Relationship Id="rId9" Type="http://schemas.openxmlformats.org/officeDocument/2006/relationships/image" Target="../media/image9.svg"/><Relationship Id="rId1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svg"/><Relationship Id="rId7" Type="http://schemas.openxmlformats.org/officeDocument/2006/relationships/image" Target="../media/image86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5.png"/><Relationship Id="rId5" Type="http://schemas.openxmlformats.org/officeDocument/2006/relationships/image" Target="../media/image84.svg"/><Relationship Id="rId4" Type="http://schemas.openxmlformats.org/officeDocument/2006/relationships/image" Target="../media/image83.png"/><Relationship Id="rId9" Type="http://schemas.openxmlformats.org/officeDocument/2006/relationships/image" Target="../media/image88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Migrating a Windows </a:t>
            </a:r>
            <a:br>
              <a:rPr lang="en-US" dirty="0"/>
            </a:br>
            <a:r>
              <a:rPr lang="en-US" dirty="0"/>
              <a:t>Forms App to </a:t>
            </a:r>
            <a:r>
              <a:rPr lang="en-US" dirty="0" err="1"/>
              <a:t>Blazor</a:t>
            </a:r>
            <a:r>
              <a:rPr lang="en-US" dirty="0"/>
              <a:t>: The Amazing and True Story of </a:t>
            </a:r>
            <a:r>
              <a:rPr lang="en-US" dirty="0" err="1"/>
              <a:t>GIFBot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Georgia Nelson</a:t>
            </a:r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CCF8AA6-802D-4267-A9F1-120226449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F81970-18B4-4F4D-8B99-AD2EC8D8EADF}"/>
              </a:ext>
            </a:extLst>
          </p:cNvPr>
          <p:cNvSpPr txBox="1"/>
          <p:nvPr/>
        </p:nvSpPr>
        <p:spPr>
          <a:xfrm>
            <a:off x="1680210" y="1988820"/>
            <a:ext cx="94411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The Solution!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1378A7-DB24-42CB-ACFA-B0300CC5C457}"/>
              </a:ext>
            </a:extLst>
          </p:cNvPr>
          <p:cNvSpPr txBox="1"/>
          <p:nvPr/>
        </p:nvSpPr>
        <p:spPr>
          <a:xfrm>
            <a:off x="1680210" y="2875002"/>
            <a:ext cx="94411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(a.k.a. what a now seasoned C# engineer figured out when she heard there was a somewhat JavaScript-free way of doing things)</a:t>
            </a:r>
          </a:p>
        </p:txBody>
      </p:sp>
    </p:spTree>
    <p:extLst>
      <p:ext uri="{BB962C8B-B14F-4D97-AF65-F5344CB8AC3E}">
        <p14:creationId xmlns:p14="http://schemas.microsoft.com/office/powerpoint/2010/main" val="1471697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 fontScale="90000"/>
          </a:bodyPr>
          <a:lstStyle/>
          <a:p>
            <a:r>
              <a:rPr lang="en-US" sz="4100"/>
              <a:t>“Web Dev” – An Outdated Perspective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US" sz="1700" dirty="0"/>
              <a:t>I hadn’t worked in web since 2005 when it was mostly HTML/JavaScript front-end and PHP for the back-end. </a:t>
            </a:r>
          </a:p>
          <a:p>
            <a:r>
              <a:rPr lang="en-US" sz="1700" dirty="0"/>
              <a:t>Developers needed a tech stack as long as a CVS receipt to “get into” web.</a:t>
            </a:r>
          </a:p>
          <a:p>
            <a:r>
              <a:rPr lang="en-US" sz="1700" dirty="0"/>
              <a:t>Confusing to know what to learn, what services were required, and what IDEs were best.</a:t>
            </a:r>
          </a:p>
          <a:p>
            <a:r>
              <a:rPr lang="en-US" sz="1700" dirty="0"/>
              <a:t>I needed something that could self-host. Costs of hosting for my users would be way too high.</a:t>
            </a:r>
          </a:p>
          <a:p>
            <a:pPr lvl="1"/>
            <a:r>
              <a:rPr lang="en-US" sz="1700" dirty="0"/>
              <a:t>Some individuals have animations that are 500mb or higher in size!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B00A054-F440-40D3-A2DD-709F92CF0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7184" y="1655980"/>
            <a:ext cx="3781051" cy="290206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579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 dirty="0"/>
              <a:t>Enter ASP.NET Core and </a:t>
            </a:r>
            <a:r>
              <a:rPr lang="en-US" dirty="0" err="1"/>
              <a:t>Blazor</a:t>
            </a:r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US" dirty="0"/>
              <a:t>C# top to bottom.</a:t>
            </a:r>
          </a:p>
          <a:p>
            <a:r>
              <a:rPr lang="en-US" dirty="0"/>
              <a:t>Self-hosted options available thanks to Kestrel.</a:t>
            </a:r>
          </a:p>
          <a:p>
            <a:r>
              <a:rPr lang="en-US" dirty="0"/>
              <a:t>A number of intuitive and proven UI components available on the market.</a:t>
            </a:r>
          </a:p>
          <a:p>
            <a:r>
              <a:rPr lang="en-US" dirty="0"/>
              <a:t>Similar patterns (MVVM) for developing user-facing applications.</a:t>
            </a:r>
          </a:p>
          <a:p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325BB32-9804-4777-AD4A-D3DF5B540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1439" y="1176557"/>
            <a:ext cx="3572541" cy="386090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01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 sz="4100" dirty="0"/>
              <a:t>Evaluating Change: A Methodical Approach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US" dirty="0"/>
              <a:t>Key Question: “If you were to start all over again with the proper tech stack, what would you change?”</a:t>
            </a:r>
          </a:p>
          <a:p>
            <a:pPr lvl="1"/>
            <a:r>
              <a:rPr lang="en-US" dirty="0"/>
              <a:t>Make things much more user-friendly</a:t>
            </a:r>
          </a:p>
          <a:p>
            <a:pPr lvl="1"/>
            <a:r>
              <a:rPr lang="en-US" dirty="0"/>
              <a:t>Wizard-style setup and walkthroughs</a:t>
            </a:r>
          </a:p>
          <a:p>
            <a:pPr lvl="1"/>
            <a:r>
              <a:rPr lang="en-US" dirty="0"/>
              <a:t>Better data organization and formats (json!)</a:t>
            </a:r>
          </a:p>
          <a:p>
            <a:pPr lvl="1"/>
            <a:r>
              <a:rPr lang="en-US" dirty="0"/>
              <a:t>No hacks!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6711B73-D1FD-4FCC-971F-9F989FC44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7184" y="1216485"/>
            <a:ext cx="3781051" cy="3781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07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 dirty="0"/>
              <a:t>The High Level Solution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US" dirty="0"/>
              <a:t>Client and Server have bidirectional communication using </a:t>
            </a:r>
            <a:r>
              <a:rPr lang="en-US" dirty="0" err="1"/>
              <a:t>SignalR</a:t>
            </a:r>
            <a:r>
              <a:rPr lang="en-US" dirty="0"/>
              <a:t>.</a:t>
            </a:r>
          </a:p>
          <a:p>
            <a:r>
              <a:rPr lang="en-US" dirty="0"/>
              <a:t>Endpoint controllers used for RESTful requests that don’t require constant updates.</a:t>
            </a:r>
          </a:p>
          <a:p>
            <a:r>
              <a:rPr lang="en-US" dirty="0"/>
              <a:t>Telerik </a:t>
            </a:r>
            <a:r>
              <a:rPr lang="en-US" dirty="0" err="1"/>
              <a:t>Blazor</a:t>
            </a:r>
            <a:r>
              <a:rPr lang="en-US" dirty="0"/>
              <a:t> UI Components for faster implementation.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DDCA664-68A8-423D-AB77-5958D036DE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7184" y="1245571"/>
            <a:ext cx="3781051" cy="3722880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4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68CF959-556A-BD45-ACCB-4DBCC2FB0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B5A12A-8CF8-4897-A2FD-7A0FAD513080}"/>
              </a:ext>
            </a:extLst>
          </p:cNvPr>
          <p:cNvSpPr txBox="1"/>
          <p:nvPr/>
        </p:nvSpPr>
        <p:spPr>
          <a:xfrm>
            <a:off x="1680210" y="1988820"/>
            <a:ext cx="94411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User Friendliness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EC23F0-3FB7-4E64-9EAF-35FAC0CEF6B3}"/>
              </a:ext>
            </a:extLst>
          </p:cNvPr>
          <p:cNvSpPr txBox="1"/>
          <p:nvPr/>
        </p:nvSpPr>
        <p:spPr>
          <a:xfrm>
            <a:off x="1680210" y="2875002"/>
            <a:ext cx="94411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(a.k.a. what happens when you solicit feedback from real users and don’t develop your UX in a vacuum)</a:t>
            </a:r>
          </a:p>
        </p:txBody>
      </p:sp>
    </p:spTree>
    <p:extLst>
      <p:ext uri="{BB962C8B-B14F-4D97-AF65-F5344CB8AC3E}">
        <p14:creationId xmlns:p14="http://schemas.microsoft.com/office/powerpoint/2010/main" val="2191142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8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A5AF99-56CE-465A-9C6A-672A977730C5}"/>
              </a:ext>
            </a:extLst>
          </p:cNvPr>
          <p:cNvSpPr txBox="1"/>
          <p:nvPr/>
        </p:nvSpPr>
        <p:spPr>
          <a:xfrm>
            <a:off x="868680" y="405575"/>
            <a:ext cx="5001768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latin typeface="+mj-lt"/>
                <a:ea typeface="+mj-ea"/>
                <a:cs typeface="+mj-cs"/>
              </a:rPr>
              <a:t>How it Started…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6CDDA6-7216-42A7-9544-CFCA1ECEA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020" y="2091095"/>
            <a:ext cx="2223611" cy="4206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9E3C43-3224-474E-8DB9-A45FE14CA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042" y="2086081"/>
            <a:ext cx="5358268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39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 dirty="0" err="1"/>
              <a:t>SignalR</a:t>
            </a:r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US" dirty="0"/>
              <a:t>Allowed the front-end to receive updates as events happened in streams, giving streamers a real-time view of their interactions taking place.</a:t>
            </a:r>
          </a:p>
          <a:p>
            <a:r>
              <a:rPr lang="en-US" dirty="0"/>
              <a:t>Streaming large amounts of user data was simple.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EEC9736-4FD2-4C88-AB05-4E3B9ACDA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81938" y="1176557"/>
            <a:ext cx="3591542" cy="386090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35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 dirty="0" err="1"/>
              <a:t>Blazor</a:t>
            </a:r>
            <a:r>
              <a:rPr lang="en-US" dirty="0"/>
              <a:t> Components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US" dirty="0"/>
              <a:t>Telerik </a:t>
            </a:r>
            <a:r>
              <a:rPr lang="en-US" dirty="0" err="1"/>
              <a:t>Blazor</a:t>
            </a:r>
            <a:r>
              <a:rPr lang="en-US" dirty="0"/>
              <a:t> UI</a:t>
            </a:r>
          </a:p>
          <a:p>
            <a:r>
              <a:rPr lang="en-US" dirty="0"/>
              <a:t>Seamless interaction with large datasets by querying backing data on the server and using </a:t>
            </a:r>
            <a:r>
              <a:rPr lang="en-US" dirty="0" err="1"/>
              <a:t>SignalR</a:t>
            </a:r>
            <a:r>
              <a:rPr lang="en-US" dirty="0"/>
              <a:t> for transmitting results.</a:t>
            </a:r>
          </a:p>
          <a:p>
            <a:r>
              <a:rPr lang="en-US" dirty="0"/>
              <a:t>Led to a much less frustrating experience for the users, thanks to fast interactions and low loading/wait times.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799AF64-4FA2-43F2-B13C-94B54F5AD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7184" y="1408492"/>
            <a:ext cx="3781051" cy="339703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5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 dirty="0"/>
              <a:t>Wizard Style Setup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US" dirty="0"/>
              <a:t>Detect new installations (first-run) and walk users through setup.</a:t>
            </a:r>
          </a:p>
          <a:p>
            <a:r>
              <a:rPr lang="en-US" dirty="0"/>
              <a:t>Detect interactions with new systems and present a walkthrough for creation of content.</a:t>
            </a:r>
          </a:p>
          <a:p>
            <a:r>
              <a:rPr lang="en-US" dirty="0"/>
              <a:t>Easily accomplished in single Razor files with simple state machine implementations.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0C6E1FA-E072-4302-BD16-AFC89AFF8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7184" y="1697837"/>
            <a:ext cx="3781051" cy="2818347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56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A84B152-3496-4C52-AF08-97AFFC09D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393360" cy="1325563"/>
          </a:xfrm>
        </p:spPr>
        <p:txBody>
          <a:bodyPr>
            <a:normAutofit/>
          </a:bodyPr>
          <a:lstStyle/>
          <a:p>
            <a:r>
              <a:rPr lang="en-US" dirty="0"/>
              <a:t>Who Am I?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B2ADB95-0FA3-4BD7-A8AC-89D014A8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US" dirty="0"/>
              <a:t>BATMAN!</a:t>
            </a:r>
          </a:p>
          <a:p>
            <a:r>
              <a:rPr lang="en-US" dirty="0"/>
              <a:t>Professional game developer of 18 years</a:t>
            </a:r>
          </a:p>
          <a:p>
            <a:r>
              <a:rPr lang="en-US" dirty="0"/>
              <a:t>Specialization in client/server application development</a:t>
            </a:r>
          </a:p>
          <a:p>
            <a:r>
              <a:rPr lang="en-US" dirty="0"/>
              <a:t>Partnered Twitch streamer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924DBCE-E731-4B22-8181-A39C1D862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630884" cy="630884"/>
          </a:xfrm>
          <a:prstGeom prst="ellipse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CBF9756-6AC8-4C65-84DF-56FBFFA1D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0227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 descr="A close up of a person in glasses looking at the camera&#10;&#10;Description automatically generated">
            <a:extLst>
              <a:ext uri="{FF2B5EF4-FFF2-40B4-BE49-F238E27FC236}">
                <a16:creationId xmlns:a16="http://schemas.microsoft.com/office/drawing/2014/main" id="{A79405E7-EBD8-4E3F-AC88-60226968C9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" b="5"/>
          <a:stretch/>
        </p:blipFill>
        <p:spPr>
          <a:xfrm>
            <a:off x="7751975" y="1075239"/>
            <a:ext cx="4128603" cy="4128603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D385988-EAAF-4C27-AF8A-2BFBECAF3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621FD4-D14D-45D5-9A57-9A2DE5EA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621D332-7329-4994-8836-C429A51B7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D20F754-35A9-4508-BE3C-C59996D14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79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 dirty="0"/>
              <a:t>Intuitive Interactions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US" dirty="0"/>
              <a:t>Sometimes it’s the simple things that we </a:t>
            </a:r>
            <a:r>
              <a:rPr lang="en-US"/>
              <a:t>developers unintentionally neglect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Show/Hide UI elements when they don’t apply.</a:t>
            </a:r>
          </a:p>
          <a:p>
            <a:pPr lvl="1"/>
            <a:r>
              <a:rPr lang="en-US" dirty="0"/>
              <a:t>Reduce friction in interactions.</a:t>
            </a:r>
          </a:p>
          <a:p>
            <a:pPr lvl="1"/>
            <a:r>
              <a:rPr lang="en-US" dirty="0"/>
              <a:t>Split functionality into appropriate sections (tabs, pages, etc.).</a:t>
            </a:r>
          </a:p>
          <a:p>
            <a:pPr lvl="1"/>
            <a:r>
              <a:rPr lang="en-US" dirty="0"/>
              <a:t>Organize data in ways that match the workflow.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2362CC5-832A-4596-9FA1-F58B325FF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7184" y="1754926"/>
            <a:ext cx="3781051" cy="2704169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59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0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025870-3530-4BD5-84BA-8D175CA44684}"/>
              </a:ext>
            </a:extLst>
          </p:cNvPr>
          <p:cNvSpPr txBox="1"/>
          <p:nvPr/>
        </p:nvSpPr>
        <p:spPr>
          <a:xfrm>
            <a:off x="868680" y="405575"/>
            <a:ext cx="5001768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latin typeface="+mj-lt"/>
                <a:ea typeface="+mj-ea"/>
                <a:cs typeface="+mj-cs"/>
              </a:rPr>
              <a:t>How it’s GOING!!!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6EDFC3-87B8-4EEA-8FA8-55D5D10C0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58" y="2395019"/>
            <a:ext cx="5431536" cy="35983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564CB8-FD57-4718-9FB9-2F5DE7D37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408" y="2478267"/>
            <a:ext cx="5431536" cy="342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71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C81228-CEA3-402B-B8E5-688F5BFA7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BC0916B8-FF7A-4ECB-9FD7-C7668658D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011959" flipH="1">
            <a:off x="548353" y="314719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2322864"/>
            <a:ext cx="549109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 Time!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2319" y="654567"/>
            <a:ext cx="5144696" cy="5559964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DC011D4-C95F-4B2E-9A3C-A46DCDE95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8584" y="447363"/>
            <a:ext cx="734141" cy="734141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6278298-5616-5240-B64F-74FC65C4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000" y="660400"/>
            <a:ext cx="3111500" cy="23241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35C0B-C603-4048-9F2E-37B62EDF9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0312" y="947949"/>
            <a:ext cx="2748788" cy="203655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4914E7D-2C7A-3A4D-8E56-992B7A9D1F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48500" y="660400"/>
            <a:ext cx="2209800" cy="2324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873527B-86C7-F441-8A83-EE91C8A68C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6257" y="3661228"/>
            <a:ext cx="2295406" cy="22859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50BB56-2D32-9643-B0BC-4283053D50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10000" y="3429000"/>
            <a:ext cx="2404233" cy="251822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F85B781-462B-354A-BC20-40AB44EFF9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98575" y="3429000"/>
            <a:ext cx="1968984" cy="251822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52669DD-356D-A94B-91AA-9A9B8216C8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97436" y="660400"/>
            <a:ext cx="1921463" cy="2413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36F59E7-A5F9-9545-A0CE-0C45359658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76107" y="3428999"/>
            <a:ext cx="2062548" cy="25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30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ACDCA79-459D-9F41-809F-D152D2EF3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8431" y="3384550"/>
            <a:ext cx="3009900" cy="2146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506E619-1CBC-814A-A7B4-AC2964E9B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5193" y="3384550"/>
            <a:ext cx="2476500" cy="22352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9066D9B-F622-5A4A-AC36-11996DC6E9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68864" y="3429000"/>
            <a:ext cx="2120900" cy="2286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52466BC-F1EC-9D4F-9F11-50A8B64D5F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5176" y="3591169"/>
            <a:ext cx="1917700" cy="21971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3F3210D-4F88-3D4A-BD7A-ED5ECF1520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33757" y="238125"/>
            <a:ext cx="2362200" cy="2794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5A89B88-63CA-964B-96B8-FAF29BB911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29350" y="370987"/>
            <a:ext cx="2590800" cy="2590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B9D4AD9-205D-8542-9C67-3416C9C67A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85432" y="701187"/>
            <a:ext cx="2552700" cy="2260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20C1D0-A4C4-7040-8621-3544C54DC8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2148" y="739287"/>
            <a:ext cx="24003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42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0AECF16-ADE1-B14D-BB44-3AD470C13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0430" y="587375"/>
            <a:ext cx="2489200" cy="228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C5E1354-5C00-3C43-A741-FBBADF14E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6137" y="4132630"/>
            <a:ext cx="2438400" cy="2184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3D78CFD-A552-DD45-9BC2-B9CE76A1EF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0250" y="4200525"/>
            <a:ext cx="2324100" cy="2298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3928131-1ED2-8F45-87AA-8B58CB802D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8375" y="3917950"/>
            <a:ext cx="2070100" cy="2209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D677A3-6981-AD44-B4E0-1D4B7163A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875" y="3708888"/>
            <a:ext cx="3492500" cy="23241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3598C7-3205-1448-9630-8429065B31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08375" y="587375"/>
            <a:ext cx="2997200" cy="2743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781B037-0EF8-FE4E-9034-1CBA5DDCC2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45225" y="685800"/>
            <a:ext cx="2997200" cy="2743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CA2D074-14EC-2344-A8C5-8709902A16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2370" y="711200"/>
            <a:ext cx="30480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84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5E535A4-AC74-4643-A96C-B564C66A0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4699" y="1031551"/>
            <a:ext cx="2603500" cy="22225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69B65C5-B77F-5A40-8A6F-1AA1610B3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917251"/>
            <a:ext cx="2578100" cy="19177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F6FFF44-CDA3-A54D-9C95-D08202816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3339" y="917251"/>
            <a:ext cx="2286000" cy="2451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86EDA49-AD78-484A-998B-2527F2AABA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298" y="917251"/>
            <a:ext cx="2514600" cy="2628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E0DA272-8FA1-5C45-89FF-BD05BE01D7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6499" y="4029479"/>
            <a:ext cx="2590800" cy="1905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CD07EB7-3037-6441-B91C-E227E600C1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84699" y="3953279"/>
            <a:ext cx="2578100" cy="1981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1AD7105-B3F6-3945-AB9E-BBDD6A4EBF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97600" y="3635779"/>
            <a:ext cx="2476500" cy="2438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7D172CF-8F1D-AD45-A371-6499C93FA5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08901" y="4061229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94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A297515-726A-B249-B52D-8BA41908C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7042" y="783821"/>
            <a:ext cx="2984500" cy="2527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443FB5A-6472-4142-A9DB-DB29BE43E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99" y="720321"/>
            <a:ext cx="2743200" cy="2590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5F3D66D-F05B-E944-B96B-B6D5BE4ABF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56857" y="720321"/>
            <a:ext cx="2590800" cy="2552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24FCB35-964A-3A45-8F2D-3C4ABF3ED9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024" y="554828"/>
            <a:ext cx="2168491" cy="26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67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68CF959-556A-BD45-ACCB-4DBCC2FB0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73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D8E6520-FB03-2A43-A2E7-56B03E0EF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61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umbrella&#10;&#10;Description automatically generated">
            <a:extLst>
              <a:ext uri="{FF2B5EF4-FFF2-40B4-BE49-F238E27FC236}">
                <a16:creationId xmlns:a16="http://schemas.microsoft.com/office/drawing/2014/main" id="{19AEAA14-DAFC-44F8-8E8E-0A6C707B6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F81970-18B4-4F4D-8B99-AD2EC8D8EADF}"/>
              </a:ext>
            </a:extLst>
          </p:cNvPr>
          <p:cNvSpPr txBox="1"/>
          <p:nvPr/>
        </p:nvSpPr>
        <p:spPr>
          <a:xfrm>
            <a:off x="1680210" y="1988820"/>
            <a:ext cx="94411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An Introduction to Silly Things like Twitch and Bots</a:t>
            </a:r>
          </a:p>
        </p:txBody>
      </p:sp>
    </p:spTree>
    <p:extLst>
      <p:ext uri="{BB962C8B-B14F-4D97-AF65-F5344CB8AC3E}">
        <p14:creationId xmlns:p14="http://schemas.microsoft.com/office/powerpoint/2010/main" val="25974779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umbrella&#10;&#10;Description automatically generated">
            <a:extLst>
              <a:ext uri="{FF2B5EF4-FFF2-40B4-BE49-F238E27FC236}">
                <a16:creationId xmlns:a16="http://schemas.microsoft.com/office/drawing/2014/main" id="{93685E5E-2B14-9849-BEF0-1E753B7EF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737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water, person, flying, blue&#10;&#10;Description automatically generated">
            <a:extLst>
              <a:ext uri="{FF2B5EF4-FFF2-40B4-BE49-F238E27FC236}">
                <a16:creationId xmlns:a16="http://schemas.microsoft.com/office/drawing/2014/main" id="{D0597831-665E-634E-B7D9-A6175A4C3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669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9BE95372-693E-8145-BCAE-0E594E6A3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05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76375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201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A84B152-3496-4C52-AF08-97AFFC09D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393360" cy="1325563"/>
          </a:xfrm>
        </p:spPr>
        <p:txBody>
          <a:bodyPr>
            <a:normAutofit/>
          </a:bodyPr>
          <a:lstStyle/>
          <a:p>
            <a:r>
              <a:rPr lang="en-US" dirty="0"/>
              <a:t>What is Twitch?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6B2ADB95-0FA3-4BD7-A8AC-89D014A8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US" dirty="0"/>
              <a:t>An online streaming platform.</a:t>
            </a:r>
          </a:p>
          <a:p>
            <a:r>
              <a:rPr lang="en-US" dirty="0"/>
              <a:t>Largely created for gaming, but there are categories for science, technology, art, and more!</a:t>
            </a:r>
          </a:p>
          <a:p>
            <a:r>
              <a:rPr lang="en-US" dirty="0"/>
              <a:t>Has a thriving community full of memes and a mighty need to interact with streamers.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C924DBCE-E731-4B22-8181-A39C1D862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630884" cy="630884"/>
          </a:xfrm>
          <a:prstGeom prst="ellipse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4CBF9756-6AC8-4C65-84DF-56FBFFA1D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0227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026" name="Picture 2" descr="How to use Twitch Prime subscriptions • Technobezz">
            <a:extLst>
              <a:ext uri="{FF2B5EF4-FFF2-40B4-BE49-F238E27FC236}">
                <a16:creationId xmlns:a16="http://schemas.microsoft.com/office/drawing/2014/main" id="{FE1E582F-056E-4D74-A858-014F1DE13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5"/>
          <a:stretch/>
        </p:blipFill>
        <p:spPr bwMode="auto">
          <a:xfrm>
            <a:off x="7751975" y="1075239"/>
            <a:ext cx="4128603" cy="4128603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2D385988-EAAF-4C27-AF8A-2BFBECAF3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3621FD4-D14D-45D5-9A57-9A2DE5EA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B621D332-7329-4994-8836-C429A51B7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2D20F754-35A9-4508-BE3C-C59996D14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GIFBot</a:t>
            </a:r>
            <a:r>
              <a:rPr lang="en-US" dirty="0"/>
              <a:t>?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A bot written against the Twitch API that provides streamers with unique and fun interaction opportunities.</a:t>
            </a:r>
          </a:p>
          <a:p>
            <a:r>
              <a:rPr lang="en-US" sz="2400" dirty="0"/>
              <a:t>Plays animations based on Twitch-specific events or chat interactions.</a:t>
            </a:r>
          </a:p>
          <a:p>
            <a:r>
              <a:rPr lang="en-US" sz="2400" dirty="0"/>
              <a:t>Has strong roots in the charity streaming community.</a:t>
            </a:r>
          </a:p>
          <a:p>
            <a:r>
              <a:rPr lang="en-US" sz="2400" dirty="0"/>
              <a:t>Originally written in Java, then moved to C#, and now moved to ASP.NET Core &amp; </a:t>
            </a:r>
            <a:r>
              <a:rPr lang="en-US" sz="2400" dirty="0" err="1"/>
              <a:t>Blazor</a:t>
            </a:r>
            <a:r>
              <a:rPr lang="en-US" sz="2400" dirty="0"/>
              <a:t>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56DE96-D9BE-473D-994E-7A713977F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4194" y="1176557"/>
            <a:ext cx="3707031" cy="386090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90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9BE95372-693E-8145-BCAE-0E594E6A3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F81970-18B4-4F4D-8B99-AD2EC8D8EADF}"/>
              </a:ext>
            </a:extLst>
          </p:cNvPr>
          <p:cNvSpPr txBox="1"/>
          <p:nvPr/>
        </p:nvSpPr>
        <p:spPr>
          <a:xfrm>
            <a:off x="1680210" y="1988820"/>
            <a:ext cx="94411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The Problems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E6691-4190-4BF0-980C-EC2360E9EF11}"/>
              </a:ext>
            </a:extLst>
          </p:cNvPr>
          <p:cNvSpPr txBox="1"/>
          <p:nvPr/>
        </p:nvSpPr>
        <p:spPr>
          <a:xfrm>
            <a:off x="1680210" y="2875002"/>
            <a:ext cx="94411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(a.k.a. what C++ engineers create when they move to a managed language)</a:t>
            </a:r>
          </a:p>
        </p:txBody>
      </p:sp>
    </p:spTree>
    <p:extLst>
      <p:ext uri="{BB962C8B-B14F-4D97-AF65-F5344CB8AC3E}">
        <p14:creationId xmlns:p14="http://schemas.microsoft.com/office/powerpoint/2010/main" val="2511843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 dirty="0"/>
              <a:t>Web-Centric API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Twitch provides a robust API to help developers interact with their platform.</a:t>
            </a:r>
          </a:p>
          <a:p>
            <a:r>
              <a:rPr lang="en-US" dirty="0"/>
              <a:t>This API is web-centric, meaning it is mostly endpoints and RESTful interactions.</a:t>
            </a:r>
          </a:p>
          <a:p>
            <a:r>
              <a:rPr lang="en-US" dirty="0"/>
              <a:t>Trying to shoe-horn web-based functionality into a desktop application was a chore.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A7F89B4-F43D-4CA0-AC15-9C6270B39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7184" y="1709968"/>
            <a:ext cx="3781051" cy="2794085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313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 dirty="0"/>
              <a:t>Windows-Only Deployment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US" dirty="0"/>
              <a:t>WinForms and WPF meant Windows-only deployments.</a:t>
            </a:r>
          </a:p>
          <a:p>
            <a:r>
              <a:rPr lang="en-US" dirty="0"/>
              <a:t>Longer iteration times to nail down UX and workflows.</a:t>
            </a:r>
          </a:p>
          <a:p>
            <a:r>
              <a:rPr lang="en-US" dirty="0"/>
              <a:t>Performance implications for gaming streamers.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0E0C0F-F5D9-410E-BA06-E83E16B9F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6943" y="531436"/>
            <a:ext cx="3007121" cy="568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82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28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3700"/>
              <a:t>Maintenance Nightmare</a:t>
            </a:r>
          </a:p>
        </p:txBody>
      </p:sp>
      <p:grpSp>
        <p:nvGrpSpPr>
          <p:cNvPr id="40" name="Group 3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3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 3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en-US" sz="2000"/>
              <a:t>To add new functionality required major overhauls to existing systems.</a:t>
            </a:r>
          </a:p>
          <a:p>
            <a:r>
              <a:rPr lang="en-US" sz="2000"/>
              <a:t>Admittedly, I was new to C# when I first wrote the bot.</a:t>
            </a:r>
          </a:p>
          <a:p>
            <a:r>
              <a:rPr lang="en-US" sz="2000"/>
              <a:t>Pivoting around changes that Twitch would make to their API made maintenance very difficult due to “clever hacks” in the desktop environment.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BC93C9-848E-468A-9B31-230930C549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9" r="16050" b="-2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4674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</TotalTime>
  <Words>756</Words>
  <Application>Microsoft Office PowerPoint</Application>
  <PresentationFormat>Widescreen</PresentationFormat>
  <Paragraphs>76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Open Sans</vt:lpstr>
      <vt:lpstr>Calibri Light</vt:lpstr>
      <vt:lpstr>Consolas</vt:lpstr>
      <vt:lpstr>Arial</vt:lpstr>
      <vt:lpstr>Calibri</vt:lpstr>
      <vt:lpstr>1_Office Theme</vt:lpstr>
      <vt:lpstr>3_Office Theme</vt:lpstr>
      <vt:lpstr>2_Office Theme</vt:lpstr>
      <vt:lpstr>Migrating a Windows  Forms App to Blazor: The Amazing and True Story of GIFBot</vt:lpstr>
      <vt:lpstr>Who Am I?</vt:lpstr>
      <vt:lpstr>PowerPoint Presentation</vt:lpstr>
      <vt:lpstr>What is Twitch?</vt:lpstr>
      <vt:lpstr>What is GIFBot?</vt:lpstr>
      <vt:lpstr>PowerPoint Presentation</vt:lpstr>
      <vt:lpstr>Web-Centric API</vt:lpstr>
      <vt:lpstr>Windows-Only Deployment</vt:lpstr>
      <vt:lpstr>Maintenance Nightmare</vt:lpstr>
      <vt:lpstr>PowerPoint Presentation</vt:lpstr>
      <vt:lpstr>“Web Dev” – An Outdated Perspective</vt:lpstr>
      <vt:lpstr>Enter ASP.NET Core and Blazor</vt:lpstr>
      <vt:lpstr>Evaluating Change: A Methodical Approach</vt:lpstr>
      <vt:lpstr>The High Level Solution</vt:lpstr>
      <vt:lpstr>PowerPoint Presentation</vt:lpstr>
      <vt:lpstr>PowerPoint Presentation</vt:lpstr>
      <vt:lpstr>SignalR</vt:lpstr>
      <vt:lpstr>Blazor Components</vt:lpstr>
      <vt:lpstr>Wizard Style Setup</vt:lpstr>
      <vt:lpstr>Intuitive Interactions</vt:lpstr>
      <vt:lpstr>PowerPoint Presentation</vt:lpstr>
      <vt:lpstr>Question Time!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Migrating a Windows  Forms App to Blazor: The Amazing and True Story of GIFBot</dc:title>
  <dc:creator>Georgia Nelson</dc:creator>
  <cp:lastModifiedBy>Georgia Nelson</cp:lastModifiedBy>
  <cp:revision>1</cp:revision>
  <dcterms:created xsi:type="dcterms:W3CDTF">2020-11-11T14:19:27Z</dcterms:created>
  <dcterms:modified xsi:type="dcterms:W3CDTF">2020-11-12T02:25:31Z</dcterms:modified>
</cp:coreProperties>
</file>